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9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A53E3-3B8B-4D44-83D5-71515894BD41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BDABE-92D2-4BD8-A71E-D0D218EC7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01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FAE94-A5B1-ED4B-99B1-990287EDB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19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_Master_Cover_Bla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6294" cy="690321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2483" y="3303498"/>
            <a:ext cx="3402106" cy="1074271"/>
          </a:xfrm>
        </p:spPr>
        <p:txBody>
          <a:bodyPr>
            <a:normAutofit/>
          </a:bodyPr>
          <a:lstStyle>
            <a:lvl1pPr marL="0" indent="0" algn="l">
              <a:buNone/>
              <a:defRPr sz="2800" b="1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733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69" y="3780118"/>
            <a:ext cx="4110230" cy="3085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574" y="6454405"/>
            <a:ext cx="528918" cy="365125"/>
          </a:xfrm>
        </p:spPr>
        <p:txBody>
          <a:bodyPr/>
          <a:lstStyle>
            <a:lvl1pPr algn="l">
              <a:defRPr/>
            </a:lvl1pPr>
          </a:lstStyle>
          <a:p>
            <a:fld id="{E9DDA171-260C-0F44-A587-2BA160AB8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1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69" y="3780118"/>
            <a:ext cx="4110230" cy="3085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574" y="6454405"/>
            <a:ext cx="528918" cy="365125"/>
          </a:xfrm>
        </p:spPr>
        <p:txBody>
          <a:bodyPr/>
          <a:lstStyle>
            <a:lvl1pPr algn="l">
              <a:defRPr/>
            </a:lvl1pPr>
          </a:lstStyle>
          <a:p>
            <a:fld id="{E9DDA171-260C-0F44-A587-2BA160AB8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0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7A56-C4A3-5E49-90F4-951D04AA0610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A171-260C-0F44-A587-2BA160AB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11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8586-DC94-4A28-BABE-7D492FFAB63A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F3BCF-5C3D-444F-9DBA-A2105B820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482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2197-A763-4404-8A63-69B178453565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F9FBB9-EEBC-4525-BD5A-6331212891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65" y="49652"/>
            <a:ext cx="3119629" cy="12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6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Master_Intr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729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96554" y="1323795"/>
            <a:ext cx="5153212" cy="2859739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content page</a:t>
            </a:r>
          </a:p>
          <a:p>
            <a:pPr lvl="2"/>
            <a:r>
              <a:rPr lang="en-GB" dirty="0"/>
              <a:t>Content page </a:t>
            </a:r>
          </a:p>
          <a:p>
            <a:pPr lvl="2"/>
            <a:r>
              <a:rPr lang="en-GB" dirty="0"/>
              <a:t>Content page</a:t>
            </a:r>
          </a:p>
          <a:p>
            <a:pPr lvl="2"/>
            <a:r>
              <a:rPr lang="en-GB" dirty="0"/>
              <a:t>Content page</a:t>
            </a:r>
          </a:p>
          <a:p>
            <a:pPr lvl="2"/>
            <a:r>
              <a:rPr lang="en-GB" dirty="0"/>
              <a:t>Content page</a:t>
            </a:r>
          </a:p>
          <a:p>
            <a:pPr lvl="2"/>
            <a:r>
              <a:rPr lang="en-GB" dirty="0"/>
              <a:t>Content page</a:t>
            </a:r>
          </a:p>
        </p:txBody>
      </p:sp>
    </p:spTree>
    <p:extLst>
      <p:ext uri="{BB962C8B-B14F-4D97-AF65-F5344CB8AC3E}">
        <p14:creationId xmlns:p14="http://schemas.microsoft.com/office/powerpoint/2010/main" val="120293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FOOTER LOGO - TAU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Master_Content_Taup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32" y="3817471"/>
            <a:ext cx="4060471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961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1377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574" y="6454405"/>
            <a:ext cx="528918" cy="365125"/>
          </a:xfrm>
        </p:spPr>
        <p:txBody>
          <a:bodyPr/>
          <a:lstStyle>
            <a:lvl1pPr algn="l">
              <a:defRPr/>
            </a:lvl1pPr>
          </a:lstStyle>
          <a:p>
            <a:fld id="{E9DDA171-260C-0F44-A587-2BA160AB8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9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BLANK FOOTER LOGO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_Master_Content_te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93" y="3795059"/>
            <a:ext cx="4100279" cy="3077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961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1377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574" y="6454405"/>
            <a:ext cx="528918" cy="365125"/>
          </a:xfrm>
        </p:spPr>
        <p:txBody>
          <a:bodyPr/>
          <a:lstStyle>
            <a:lvl1pPr algn="l">
              <a:defRPr/>
            </a:lvl1pPr>
          </a:lstStyle>
          <a:p>
            <a:fld id="{E9DDA171-260C-0F44-A587-2BA160AB8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35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BLANK FOOTER LOGO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Master_Content_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42" y="3727828"/>
            <a:ext cx="4188358" cy="314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961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1377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574" y="6454405"/>
            <a:ext cx="528918" cy="365125"/>
          </a:xfrm>
        </p:spPr>
        <p:txBody>
          <a:bodyPr/>
          <a:lstStyle>
            <a:lvl1pPr algn="l">
              <a:defRPr/>
            </a:lvl1pPr>
          </a:lstStyle>
          <a:p>
            <a:fld id="{E9DDA171-260C-0F44-A587-2BA160AB8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27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BLANK FOOTER LOG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_Master_Content_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45" y="3690471"/>
            <a:ext cx="4229657" cy="317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961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1377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574" y="6454405"/>
            <a:ext cx="528918" cy="365125"/>
          </a:xfrm>
        </p:spPr>
        <p:txBody>
          <a:bodyPr/>
          <a:lstStyle>
            <a:lvl1pPr algn="l">
              <a:defRPr/>
            </a:lvl1pPr>
          </a:lstStyle>
          <a:p>
            <a:fld id="{E9DDA171-260C-0F44-A587-2BA160AB8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2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BLANK FOOTER LOGO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Master_Content_yel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70" y="3780118"/>
            <a:ext cx="4110231" cy="3085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961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1377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574" y="6454405"/>
            <a:ext cx="528918" cy="365125"/>
          </a:xfrm>
        </p:spPr>
        <p:txBody>
          <a:bodyPr/>
          <a:lstStyle>
            <a:lvl1pPr algn="l">
              <a:defRPr/>
            </a:lvl1pPr>
          </a:lstStyle>
          <a:p>
            <a:fld id="{E9DDA171-260C-0F44-A587-2BA160AB8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0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BLANK FOOTER LOGO -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69" y="3780118"/>
            <a:ext cx="4110230" cy="3085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961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1377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574" y="6454405"/>
            <a:ext cx="528918" cy="365125"/>
          </a:xfrm>
        </p:spPr>
        <p:txBody>
          <a:bodyPr/>
          <a:lstStyle>
            <a:lvl1pPr algn="l">
              <a:defRPr/>
            </a:lvl1pPr>
          </a:lstStyle>
          <a:p>
            <a:fld id="{E9DDA171-260C-0F44-A587-2BA160AB8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84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69" y="3780118"/>
            <a:ext cx="4110230" cy="3085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59574" y="6454405"/>
            <a:ext cx="5289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DDA171-260C-0F44-A587-2BA160AB8366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387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87A56-C4A3-5E49-90F4-951D04AA0610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DA171-260C-0F44-A587-2BA160AB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6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nhsbsa.nhs.uk/epact2/dashboards-and-specifications/medicines-optimisation-polypharmacy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D010C0-6CD0-B446-B0FF-E522318D0BEA}"/>
              </a:ext>
            </a:extLst>
          </p:cNvPr>
          <p:cNvSpPr txBox="1"/>
          <p:nvPr/>
        </p:nvSpPr>
        <p:spPr>
          <a:xfrm>
            <a:off x="393928" y="2107453"/>
            <a:ext cx="2879952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1125">
                <a:solidFill>
                  <a:srgbClr val="008498"/>
                </a:solidFill>
                <a:latin typeface="Calibri"/>
              </a:rPr>
              <a:t>Look at your local polypharmacy data via </a:t>
            </a:r>
            <a:r>
              <a:rPr lang="en-US" sz="1125" b="1" u="sng" err="1">
                <a:solidFill>
                  <a:srgbClr val="008498"/>
                </a:solidFill>
                <a:latin typeface="Calibri"/>
              </a:rPr>
              <a:t>ePACT</a:t>
            </a:r>
            <a:r>
              <a:rPr lang="en-US" sz="1125" b="1" u="sng">
                <a:solidFill>
                  <a:srgbClr val="008498"/>
                </a:solidFill>
                <a:latin typeface="Calibri"/>
              </a:rPr>
              <a:t> 2 </a:t>
            </a:r>
            <a:r>
              <a:rPr lang="en-US" sz="1125">
                <a:solidFill>
                  <a:srgbClr val="008498"/>
                </a:solidFill>
                <a:latin typeface="Calibri"/>
              </a:rPr>
              <a:t>and select an area </a:t>
            </a:r>
            <a:br>
              <a:rPr lang="en-US" sz="1125">
                <a:solidFill>
                  <a:srgbClr val="008498"/>
                </a:solidFill>
                <a:latin typeface="Calibri"/>
              </a:rPr>
            </a:br>
            <a:r>
              <a:rPr lang="en-US" sz="1125">
                <a:solidFill>
                  <a:srgbClr val="008498"/>
                </a:solidFill>
                <a:latin typeface="Calibri"/>
              </a:rPr>
              <a:t>of concern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B68C10-616C-BF40-88E0-27788381971B}"/>
              </a:ext>
            </a:extLst>
          </p:cNvPr>
          <p:cNvGrpSpPr/>
          <p:nvPr/>
        </p:nvGrpSpPr>
        <p:grpSpPr>
          <a:xfrm>
            <a:off x="457206" y="1201289"/>
            <a:ext cx="754169" cy="754169"/>
            <a:chOff x="609600" y="416378"/>
            <a:chExt cx="1005559" cy="100555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8E8FB89-54AB-2448-9D1D-8A843D020FFE}"/>
                </a:ext>
              </a:extLst>
            </p:cNvPr>
            <p:cNvSpPr/>
            <p:nvPr/>
          </p:nvSpPr>
          <p:spPr>
            <a:xfrm>
              <a:off x="609600" y="416378"/>
              <a:ext cx="1005559" cy="1005559"/>
            </a:xfrm>
            <a:prstGeom prst="ellipse">
              <a:avLst/>
            </a:prstGeom>
            <a:solidFill>
              <a:srgbClr val="0084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351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7409E5-56FE-B14F-AB45-8BC68D77788C}"/>
                </a:ext>
              </a:extLst>
            </p:cNvPr>
            <p:cNvSpPr txBox="1"/>
            <p:nvPr/>
          </p:nvSpPr>
          <p:spPr>
            <a:xfrm>
              <a:off x="609601" y="703713"/>
              <a:ext cx="10055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sz="15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STEP 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441C309-9739-6841-8E12-30DC385882CF}"/>
              </a:ext>
            </a:extLst>
          </p:cNvPr>
          <p:cNvSpPr txBox="1"/>
          <p:nvPr/>
        </p:nvSpPr>
        <p:spPr>
          <a:xfrm>
            <a:off x="3295879" y="2107458"/>
            <a:ext cx="2609623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1125">
                <a:solidFill>
                  <a:srgbClr val="008498"/>
                </a:solidFill>
                <a:latin typeface="Calibri"/>
              </a:rPr>
              <a:t>Complete the “request procedure” to access the NHS numbers of the patients in your practice deemed to be at risk and invite those patients for a medication review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5F7CFB-D789-E944-B57D-5402B2213C88}"/>
              </a:ext>
            </a:extLst>
          </p:cNvPr>
          <p:cNvSpPr txBox="1"/>
          <p:nvPr/>
        </p:nvSpPr>
        <p:spPr>
          <a:xfrm>
            <a:off x="6229582" y="2107457"/>
            <a:ext cx="260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1200">
                <a:solidFill>
                  <a:srgbClr val="008498"/>
                </a:solidFill>
                <a:latin typeface="Calibri"/>
              </a:rPr>
              <a:t>NE Hampshire and </a:t>
            </a:r>
            <a:r>
              <a:rPr lang="en-US" sz="1200" err="1">
                <a:solidFill>
                  <a:srgbClr val="008498"/>
                </a:solidFill>
                <a:latin typeface="Calibri"/>
              </a:rPr>
              <a:t>Farnham</a:t>
            </a:r>
            <a:r>
              <a:rPr lang="en-US" sz="1200">
                <a:solidFill>
                  <a:srgbClr val="008498"/>
                </a:solidFill>
                <a:latin typeface="Calibri"/>
              </a:rPr>
              <a:t> CCG supported every practice to do this well and have demonstrated a decrease in all polypharmacy comparators at double the national average rates!</a:t>
            </a:r>
            <a:endParaRPr lang="en-US" sz="1125">
              <a:solidFill>
                <a:srgbClr val="008498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6F652B-99D8-B04C-AACA-26923DDC85B6}"/>
              </a:ext>
            </a:extLst>
          </p:cNvPr>
          <p:cNvGrpSpPr/>
          <p:nvPr/>
        </p:nvGrpSpPr>
        <p:grpSpPr>
          <a:xfrm>
            <a:off x="3384555" y="1201289"/>
            <a:ext cx="754169" cy="754169"/>
            <a:chOff x="4512734" y="416378"/>
            <a:chExt cx="1005559" cy="100555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DCBA29-E21A-8D45-BC07-F06EB7372F18}"/>
                </a:ext>
              </a:extLst>
            </p:cNvPr>
            <p:cNvSpPr/>
            <p:nvPr/>
          </p:nvSpPr>
          <p:spPr>
            <a:xfrm>
              <a:off x="4512734" y="416378"/>
              <a:ext cx="1005559" cy="1005559"/>
            </a:xfrm>
            <a:prstGeom prst="ellipse">
              <a:avLst/>
            </a:prstGeom>
            <a:solidFill>
              <a:srgbClr val="0084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351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172143-C6BA-2347-937F-02520B3ECB34}"/>
                </a:ext>
              </a:extLst>
            </p:cNvPr>
            <p:cNvSpPr txBox="1"/>
            <p:nvPr/>
          </p:nvSpPr>
          <p:spPr>
            <a:xfrm>
              <a:off x="4512735" y="703713"/>
              <a:ext cx="10055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sz="15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STEP 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B76705F-87E5-4045-9C06-9FFF79D2A560}"/>
              </a:ext>
            </a:extLst>
          </p:cNvPr>
          <p:cNvGrpSpPr/>
          <p:nvPr/>
        </p:nvGrpSpPr>
        <p:grpSpPr>
          <a:xfrm>
            <a:off x="6305557" y="1201289"/>
            <a:ext cx="754169" cy="754169"/>
            <a:chOff x="8407402" y="416378"/>
            <a:chExt cx="1005559" cy="100555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206066-EE92-904F-82B1-E569AF95B12F}"/>
                </a:ext>
              </a:extLst>
            </p:cNvPr>
            <p:cNvSpPr/>
            <p:nvPr/>
          </p:nvSpPr>
          <p:spPr>
            <a:xfrm>
              <a:off x="8407402" y="416378"/>
              <a:ext cx="1005559" cy="1005559"/>
            </a:xfrm>
            <a:prstGeom prst="ellipse">
              <a:avLst/>
            </a:prstGeom>
            <a:solidFill>
              <a:srgbClr val="0084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351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C8FFEC-A197-9344-9C41-4E5773AADFB1}"/>
                </a:ext>
              </a:extLst>
            </p:cNvPr>
            <p:cNvSpPr txBox="1"/>
            <p:nvPr/>
          </p:nvSpPr>
          <p:spPr>
            <a:xfrm>
              <a:off x="8407403" y="703713"/>
              <a:ext cx="10055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sz="15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STEP 3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09593B-625F-3A4C-98A6-42CC42288CB7}"/>
              </a:ext>
            </a:extLst>
          </p:cNvPr>
          <p:cNvSpPr txBox="1"/>
          <p:nvPr/>
        </p:nvSpPr>
        <p:spPr>
          <a:xfrm>
            <a:off x="7232881" y="1233525"/>
            <a:ext cx="1447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2100" dirty="0">
                <a:solidFill>
                  <a:srgbClr val="008498"/>
                </a:solidFill>
                <a:latin typeface="Calibri"/>
              </a:rPr>
              <a:t>Make a difference!</a:t>
            </a:r>
            <a:endParaRPr lang="en-US" sz="1351" dirty="0">
              <a:solidFill>
                <a:srgbClr val="008498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1E073CB-CF20-5D4F-87BF-60CBC37DD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4" y="3316198"/>
            <a:ext cx="2221051" cy="16255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9E9894-501A-F442-AEAD-F96A42113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23"/>
          <a:stretch/>
        </p:blipFill>
        <p:spPr>
          <a:xfrm>
            <a:off x="3355930" y="3361246"/>
            <a:ext cx="2580099" cy="1614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7FD715-1121-914E-B7D1-F4C5DE3B7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4" y="3355971"/>
            <a:ext cx="2549571" cy="15092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115D0EE-2ED1-D04B-91F8-73E96140AEC5}"/>
              </a:ext>
            </a:extLst>
          </p:cNvPr>
          <p:cNvSpPr txBox="1"/>
          <p:nvPr/>
        </p:nvSpPr>
        <p:spPr>
          <a:xfrm>
            <a:off x="1716205" y="4374312"/>
            <a:ext cx="1265396" cy="554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751">
                <a:solidFill>
                  <a:prstClr val="black"/>
                </a:solidFill>
                <a:latin typeface="Calibri"/>
              </a:rPr>
              <a:t>9 patients at significant risk. Practice can now identity these pts and then review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40EDFA-FDD8-B84B-886D-DD75D2C52EA2}"/>
              </a:ext>
            </a:extLst>
          </p:cNvPr>
          <p:cNvSpPr txBox="1"/>
          <p:nvPr/>
        </p:nvSpPr>
        <p:spPr>
          <a:xfrm>
            <a:off x="392315" y="2858157"/>
            <a:ext cx="2267401" cy="32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751">
                <a:solidFill>
                  <a:prstClr val="black"/>
                </a:solidFill>
                <a:latin typeface="Calibri"/>
              </a:rPr>
              <a:t>Portsmouth CCG percentage of patients with Anticholinergic Score of 9 or more</a:t>
            </a:r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A75C569F-BEEB-3340-9DA7-9795674A3A7B}"/>
              </a:ext>
            </a:extLst>
          </p:cNvPr>
          <p:cNvSpPr/>
          <p:nvPr/>
        </p:nvSpPr>
        <p:spPr>
          <a:xfrm rot="5400000">
            <a:off x="2912692" y="4026466"/>
            <a:ext cx="459323" cy="174860"/>
          </a:xfrm>
          <a:prstGeom prst="triangle">
            <a:avLst/>
          </a:prstGeom>
          <a:solidFill>
            <a:srgbClr val="0084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65D976E0-02DF-254E-8A3E-A0042E5BCB4E}"/>
              </a:ext>
            </a:extLst>
          </p:cNvPr>
          <p:cNvSpPr/>
          <p:nvPr/>
        </p:nvSpPr>
        <p:spPr>
          <a:xfrm rot="5400000">
            <a:off x="5890661" y="4033733"/>
            <a:ext cx="459323" cy="174860"/>
          </a:xfrm>
          <a:prstGeom prst="triangle">
            <a:avLst/>
          </a:prstGeom>
          <a:solidFill>
            <a:srgbClr val="0084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85E6E7-2D2E-3A41-95DD-9F7A00997C77}"/>
              </a:ext>
            </a:extLst>
          </p:cNvPr>
          <p:cNvSpPr txBox="1"/>
          <p:nvPr/>
        </p:nvSpPr>
        <p:spPr>
          <a:xfrm>
            <a:off x="373778" y="5029562"/>
            <a:ext cx="5931777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457189">
              <a:buClr>
                <a:srgbClr val="4F81BD"/>
              </a:buClr>
              <a:defRPr/>
            </a:pPr>
            <a:r>
              <a:rPr lang="en-US" sz="1125">
                <a:solidFill>
                  <a:prstClr val="black"/>
                </a:solidFill>
                <a:latin typeface="Calibri"/>
              </a:rPr>
              <a:t>To access your data go to:</a:t>
            </a:r>
          </a:p>
          <a:p>
            <a:pPr marL="0" lvl="1" defTabSz="457189">
              <a:buClr>
                <a:srgbClr val="4F81BD"/>
              </a:buClr>
              <a:defRPr/>
            </a:pPr>
            <a:r>
              <a:rPr lang="en-US" sz="1125">
                <a:solidFill>
                  <a:srgbClr val="008498"/>
                </a:solidFill>
                <a:latin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nhsbsa.nhs.uk/epact2/dashboards-and-specifications/medicines-optimisation-polypharmacy</a:t>
            </a:r>
            <a:endParaRPr lang="en-US" sz="1125">
              <a:solidFill>
                <a:srgbClr val="008498"/>
              </a:solidFill>
              <a:latin typeface="Calibri"/>
            </a:endParaRPr>
          </a:p>
          <a:p>
            <a:pPr marL="0" lvl="1" defTabSz="457189">
              <a:buClr>
                <a:srgbClr val="4F81BD"/>
              </a:buClr>
              <a:defRPr/>
            </a:pPr>
            <a:r>
              <a:rPr lang="en-US" sz="1200">
                <a:solidFill>
                  <a:prstClr val="black"/>
                </a:solidFill>
                <a:latin typeface="Calibri"/>
              </a:rPr>
              <a:t>For more resources go to </a:t>
            </a:r>
          </a:p>
          <a:p>
            <a:pPr marL="0" lvl="1" defTabSz="457189">
              <a:buClr>
                <a:srgbClr val="4F81BD"/>
              </a:buClr>
              <a:defRPr/>
            </a:pPr>
            <a:r>
              <a:rPr lang="en-US" sz="1200">
                <a:solidFill>
                  <a:srgbClr val="008498"/>
                </a:solidFill>
                <a:latin typeface="Calibri"/>
              </a:rPr>
              <a:t>https://</a:t>
            </a:r>
            <a:r>
              <a:rPr lang="en-US" sz="1200" err="1">
                <a:solidFill>
                  <a:srgbClr val="008498"/>
                </a:solidFill>
                <a:latin typeface="Calibri"/>
              </a:rPr>
              <a:t>wessexahsn.org.uk</a:t>
            </a:r>
            <a:r>
              <a:rPr lang="en-US" sz="1200">
                <a:solidFill>
                  <a:srgbClr val="008498"/>
                </a:solidFill>
                <a:latin typeface="Calibri"/>
              </a:rPr>
              <a:t>/projects/160/polypharmacy-what-next-planning-for-</a:t>
            </a:r>
            <a:r>
              <a:rPr lang="en-US" sz="1200" err="1">
                <a:solidFill>
                  <a:srgbClr val="008498"/>
                </a:solidFill>
                <a:latin typeface="Calibri"/>
              </a:rPr>
              <a:t>wessex</a:t>
            </a:r>
            <a:endParaRPr lang="en-US" sz="1200">
              <a:solidFill>
                <a:srgbClr val="008498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AE9296-ABCC-B14C-8070-F5D0E15DE114}"/>
              </a:ext>
            </a:extLst>
          </p:cNvPr>
          <p:cNvSpPr txBox="1"/>
          <p:nvPr/>
        </p:nvSpPr>
        <p:spPr>
          <a:xfrm>
            <a:off x="1383477" y="1255050"/>
            <a:ext cx="1447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2100" dirty="0">
                <a:solidFill>
                  <a:srgbClr val="008498"/>
                </a:solidFill>
                <a:latin typeface="Calibri"/>
              </a:rPr>
              <a:t>Know your data.</a:t>
            </a:r>
            <a:endParaRPr lang="en-US" sz="1351" dirty="0">
              <a:solidFill>
                <a:srgbClr val="008498"/>
              </a:solidFill>
              <a:latin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3CB71D-4BE2-DA47-9072-D0DA81F34AFF}"/>
              </a:ext>
            </a:extLst>
          </p:cNvPr>
          <p:cNvSpPr txBox="1"/>
          <p:nvPr/>
        </p:nvSpPr>
        <p:spPr>
          <a:xfrm>
            <a:off x="4280441" y="1198850"/>
            <a:ext cx="1625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2100">
                <a:solidFill>
                  <a:srgbClr val="008498"/>
                </a:solidFill>
                <a:latin typeface="Calibri"/>
              </a:rPr>
              <a:t>Find patients at risk.</a:t>
            </a:r>
            <a:endParaRPr lang="en-US" sz="1351">
              <a:solidFill>
                <a:srgbClr val="008498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9902AB-35A1-C149-882D-95782D5F1C53}"/>
              </a:ext>
            </a:extLst>
          </p:cNvPr>
          <p:cNvSpPr/>
          <p:nvPr/>
        </p:nvSpPr>
        <p:spPr>
          <a:xfrm>
            <a:off x="200699" y="137638"/>
            <a:ext cx="5599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GB" sz="3200" b="1" dirty="0">
                <a:solidFill>
                  <a:srgbClr val="E955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What does the tool look like?</a:t>
            </a:r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8C10868B-F7C2-4840-916D-5DD3C8358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72" y="5879967"/>
            <a:ext cx="2233096" cy="4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2707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</Words>
  <Application>Microsoft Office PowerPoint</Application>
  <PresentationFormat>On-screen Show (4:3)</PresentationFormat>
  <Paragraphs>17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Suzi Van Es</dc:creator>
  <cp:lastModifiedBy>Suzi Van Es</cp:lastModifiedBy>
  <cp:revision>1</cp:revision>
  <dcterms:created xsi:type="dcterms:W3CDTF">2019-12-16T15:21:23Z</dcterms:created>
  <dcterms:modified xsi:type="dcterms:W3CDTF">2019-12-16T15:22:05Z</dcterms:modified>
</cp:coreProperties>
</file>